
<file path=[Content_Types].xml><?xml version="1.0" encoding="utf-8"?>
<Types xmlns="http://schemas.openxmlformats.org/package/2006/content-types"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Shape 8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10" name="Shape 8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Arial"/>
      </a:defRPr>
    </a:lvl1pPr>
    <a:lvl2pPr indent="228600" defTabSz="457200" latinLnBrk="0">
      <a:defRPr sz="1200">
        <a:latin typeface="+mj-lt"/>
        <a:ea typeface="+mj-ea"/>
        <a:cs typeface="+mj-cs"/>
        <a:sym typeface="Arial"/>
      </a:defRPr>
    </a:lvl2pPr>
    <a:lvl3pPr indent="457200" defTabSz="457200" latinLnBrk="0">
      <a:defRPr sz="1200">
        <a:latin typeface="+mj-lt"/>
        <a:ea typeface="+mj-ea"/>
        <a:cs typeface="+mj-cs"/>
        <a:sym typeface="Arial"/>
      </a:defRPr>
    </a:lvl3pPr>
    <a:lvl4pPr indent="685800" defTabSz="457200" latinLnBrk="0">
      <a:defRPr sz="1200">
        <a:latin typeface="+mj-lt"/>
        <a:ea typeface="+mj-ea"/>
        <a:cs typeface="+mj-cs"/>
        <a:sym typeface="Arial"/>
      </a:defRPr>
    </a:lvl4pPr>
    <a:lvl5pPr indent="914400" defTabSz="457200" latinLnBrk="0">
      <a:defRPr sz="1200">
        <a:latin typeface="+mj-lt"/>
        <a:ea typeface="+mj-ea"/>
        <a:cs typeface="+mj-cs"/>
        <a:sym typeface="Arial"/>
      </a:defRPr>
    </a:lvl5pPr>
    <a:lvl6pPr indent="1143000" defTabSz="457200" latinLnBrk="0">
      <a:defRPr sz="1200">
        <a:latin typeface="+mj-lt"/>
        <a:ea typeface="+mj-ea"/>
        <a:cs typeface="+mj-cs"/>
        <a:sym typeface="Arial"/>
      </a:defRPr>
    </a:lvl6pPr>
    <a:lvl7pPr indent="1371600" defTabSz="457200" latinLnBrk="0">
      <a:defRPr sz="1200">
        <a:latin typeface="+mj-lt"/>
        <a:ea typeface="+mj-ea"/>
        <a:cs typeface="+mj-cs"/>
        <a:sym typeface="Arial"/>
      </a:defRPr>
    </a:lvl7pPr>
    <a:lvl8pPr indent="1600200" defTabSz="457200" latinLnBrk="0">
      <a:defRPr sz="1200">
        <a:latin typeface="+mj-lt"/>
        <a:ea typeface="+mj-ea"/>
        <a:cs typeface="+mj-cs"/>
        <a:sym typeface="Arial"/>
      </a:defRPr>
    </a:lvl8pPr>
    <a:lvl9pPr indent="1828800" defTabSz="457200" latinLnBrk="0"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1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93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94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o do Título"/>
          <p:cNvSpPr txBox="1"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102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0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o do Título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111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1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120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2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o do Título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Texto do Título</a:t>
            </a:r>
          </a:p>
        </p:txBody>
      </p:sp>
      <p:sp>
        <p:nvSpPr>
          <p:cNvPr id="129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138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9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147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48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149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157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o do Título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Texto do Título</a:t>
            </a:r>
          </a:p>
        </p:txBody>
      </p:sp>
      <p:sp>
        <p:nvSpPr>
          <p:cNvPr id="172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73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174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21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o do Título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Texto do Título</a:t>
            </a:r>
          </a:p>
        </p:txBody>
      </p:sp>
      <p:sp>
        <p:nvSpPr>
          <p:cNvPr id="182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83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84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192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9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o do Título"/>
          <p:cNvSpPr txBox="1"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201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0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o do Título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210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1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219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2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exto do Título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Texto do Título</a:t>
            </a:r>
          </a:p>
        </p:txBody>
      </p:sp>
      <p:sp>
        <p:nvSpPr>
          <p:cNvPr id="228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29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237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3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246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4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24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256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o Título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Texto do Título</a:t>
            </a:r>
          </a:p>
        </p:txBody>
      </p:sp>
      <p:sp>
        <p:nvSpPr>
          <p:cNvPr id="30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Texto do Título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Texto do Título</a:t>
            </a:r>
          </a:p>
        </p:txBody>
      </p:sp>
      <p:sp>
        <p:nvSpPr>
          <p:cNvPr id="271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72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27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exto do Título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Texto do Título</a:t>
            </a:r>
          </a:p>
        </p:txBody>
      </p:sp>
      <p:sp>
        <p:nvSpPr>
          <p:cNvPr id="281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8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8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291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9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Texto do Título"/>
          <p:cNvSpPr txBox="1"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300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0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Texto do Título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309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1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318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19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Texto do Título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Texto do Título</a:t>
            </a:r>
          </a:p>
        </p:txBody>
      </p:sp>
      <p:sp>
        <p:nvSpPr>
          <p:cNvPr id="327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2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336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37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345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46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347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35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39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Texto do Título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Texto do Título</a:t>
            </a:r>
          </a:p>
        </p:txBody>
      </p:sp>
      <p:sp>
        <p:nvSpPr>
          <p:cNvPr id="370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71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37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Texto do Título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Texto do Título</a:t>
            </a:r>
          </a:p>
        </p:txBody>
      </p:sp>
      <p:sp>
        <p:nvSpPr>
          <p:cNvPr id="380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81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8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390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9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Texto do Título"/>
          <p:cNvSpPr txBox="1"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399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0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o do Título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408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09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417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1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Texto do Título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Texto do Título</a:t>
            </a:r>
          </a:p>
        </p:txBody>
      </p:sp>
      <p:sp>
        <p:nvSpPr>
          <p:cNvPr id="426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27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435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36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444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4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446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48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454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Texto do Título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Texto do Título</a:t>
            </a:r>
          </a:p>
        </p:txBody>
      </p:sp>
      <p:sp>
        <p:nvSpPr>
          <p:cNvPr id="469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70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47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Texto do Título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Texto do Título</a:t>
            </a:r>
          </a:p>
        </p:txBody>
      </p:sp>
      <p:sp>
        <p:nvSpPr>
          <p:cNvPr id="479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480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8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489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9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Texto do Título"/>
          <p:cNvSpPr txBox="1"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498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99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Texto do Título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07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0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16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17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Texto do Título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Texto do Título</a:t>
            </a:r>
          </a:p>
        </p:txBody>
      </p:sp>
      <p:sp>
        <p:nvSpPr>
          <p:cNvPr id="525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26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34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3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43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4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4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5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Texto do Título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Texto do Título</a:t>
            </a:r>
          </a:p>
        </p:txBody>
      </p:sp>
      <p:sp>
        <p:nvSpPr>
          <p:cNvPr id="568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69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57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Texto do Título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Texto do Título</a:t>
            </a:r>
          </a:p>
        </p:txBody>
      </p:sp>
      <p:sp>
        <p:nvSpPr>
          <p:cNvPr id="578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579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8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88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89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Texto do Título"/>
          <p:cNvSpPr txBox="1"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97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9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Texto do Título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606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607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615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616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Texto do Título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Texto do Título</a:t>
            </a:r>
          </a:p>
        </p:txBody>
      </p:sp>
      <p:sp>
        <p:nvSpPr>
          <p:cNvPr id="624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62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633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634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64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643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644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65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" name="Texto do Título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Texto do Título</a:t>
            </a:r>
          </a:p>
        </p:txBody>
      </p:sp>
      <p:sp>
        <p:nvSpPr>
          <p:cNvPr id="667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66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669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Texto do Título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Texto do Título</a:t>
            </a:r>
          </a:p>
        </p:txBody>
      </p:sp>
      <p:sp>
        <p:nvSpPr>
          <p:cNvPr id="677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678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679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687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68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" name="Texto do Título"/>
          <p:cNvSpPr txBox="1"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696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697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Texto do Título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705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06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714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1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o Título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Texto do Título</a:t>
            </a:r>
          </a:p>
        </p:txBody>
      </p:sp>
      <p:sp>
        <p:nvSpPr>
          <p:cNvPr id="7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" name="Texto do Título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Texto do Título</a:t>
            </a:r>
          </a:p>
        </p:txBody>
      </p:sp>
      <p:sp>
        <p:nvSpPr>
          <p:cNvPr id="723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24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732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3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741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42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74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75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" name="Texto do Título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Texto do Título</a:t>
            </a:r>
          </a:p>
        </p:txBody>
      </p:sp>
      <p:sp>
        <p:nvSpPr>
          <p:cNvPr id="766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67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6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Texto do Título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Texto do Título</a:t>
            </a:r>
          </a:p>
        </p:txBody>
      </p:sp>
      <p:sp>
        <p:nvSpPr>
          <p:cNvPr id="776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777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7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786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87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" name="Texto do Título"/>
          <p:cNvSpPr txBox="1"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795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96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8291328" y="6429692"/>
            <a:ext cx="224023" cy="218441"/>
          </a:xfrm>
          <a:prstGeom prst="rect">
            <a:avLst/>
          </a:prstGeom>
        </p:spPr>
        <p:txBody>
          <a:bodyPr/>
          <a:lstStyle>
            <a:lvl1pPr defTabSz="685800">
              <a:defRPr sz="900"/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o Título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Texto do Título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8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76" Type="http://schemas.openxmlformats.org/officeDocument/2006/relationships/slideLayout" Target="../slideLayouts/slideLayout76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87" Type="http://schemas.openxmlformats.org/officeDocument/2006/relationships/slideLayout" Target="../slideLayouts/slideLayout87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90" Type="http://schemas.openxmlformats.org/officeDocument/2006/relationships/theme" Target="../theme/theme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Texto do Título</a:t>
            </a:r>
          </a:p>
        </p:txBody>
      </p:sp>
      <p:sp>
        <p:nvSpPr>
          <p:cNvPr id="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4572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9144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13716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18288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9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71450" y="3736975"/>
            <a:ext cx="9486900" cy="3230563"/>
          </a:xfrm>
          <a:prstGeom prst="rect">
            <a:avLst/>
          </a:prstGeom>
          <a:ln w="12700">
            <a:miter lim="400000"/>
          </a:ln>
        </p:spPr>
      </p:pic>
      <p:sp>
        <p:nvSpPr>
          <p:cNvPr id="813" name="O backstage do SDEA"/>
          <p:cNvSpPr txBox="1"/>
          <p:nvPr/>
        </p:nvSpPr>
        <p:spPr>
          <a:xfrm>
            <a:off x="1474787" y="4284662"/>
            <a:ext cx="6484938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3200" b="1"/>
            </a:lvl1pPr>
          </a:lstStyle>
          <a:p>
            <a:r>
              <a:t>O backstage do SDEA</a:t>
            </a:r>
          </a:p>
        </p:txBody>
      </p:sp>
      <p:sp>
        <p:nvSpPr>
          <p:cNvPr id="814" name="Mariana Miguel…"/>
          <p:cNvSpPr txBox="1"/>
          <p:nvPr/>
        </p:nvSpPr>
        <p:spPr>
          <a:xfrm>
            <a:off x="2052091" y="5275262"/>
            <a:ext cx="5330330" cy="781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300"/>
              </a:spcBef>
              <a:defRPr sz="2400"/>
            </a:pPr>
            <a:r>
              <a:t>Mariana Miguel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spcBef>
                <a:spcPts val="300"/>
              </a:spcBef>
              <a:defRPr sz="2000"/>
            </a:pPr>
            <a:r>
              <a:t>Especialista em Regulação da Aviação Civil</a:t>
            </a:r>
          </a:p>
        </p:txBody>
      </p:sp>
      <p:pic>
        <p:nvPicPr>
          <p:cNvPr id="815" name="image.png" descr="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40250" y="0"/>
            <a:ext cx="4510088" cy="3803650"/>
          </a:xfrm>
          <a:prstGeom prst="rect">
            <a:avLst/>
          </a:prstGeom>
          <a:ln w="12700">
            <a:miter lim="400000"/>
          </a:ln>
        </p:spPr>
      </p:pic>
      <p:pic>
        <p:nvPicPr>
          <p:cNvPr id="816" name="image.jpeg" descr="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3662" y="500062"/>
            <a:ext cx="3994151" cy="23304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-1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191844 -0.215285" pathEditMode="relative">
                                      <p:cBhvr>
                                        <p:cTn id="9" dur="750" fill="hold"/>
                                        <p:tgtEl>
                                          <p:spTgt spid="8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-1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172566 -0.249774" pathEditMode="relative">
                                      <p:cBhvr>
                                        <p:cTn id="15" dur="1000" fill="hold"/>
                                        <p:tgtEl>
                                          <p:spTgt spid="8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4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4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4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2" grpId="5" animBg="1" advAuto="0"/>
      <p:bldP spid="813" grpId="6" animBg="1" advAuto="0"/>
      <p:bldP spid="814" grpId="7" animBg="1" advAuto="0"/>
      <p:bldP spid="815" grpId="1" animBg="1" advAuto="0"/>
      <p:bldP spid="816" grpId="3" animBg="1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" name="Title 1"/>
          <p:cNvSpPr txBox="1">
            <a:spLocks noGrp="1"/>
          </p:cNvSpPr>
          <p:nvPr>
            <p:ph type="title"/>
          </p:nvPr>
        </p:nvSpPr>
        <p:spPr>
          <a:xfrm>
            <a:off x="457200" y="198437"/>
            <a:ext cx="8229600" cy="919164"/>
          </a:xfrm>
          <a:prstGeom prst="rect">
            <a:avLst/>
          </a:prstGeom>
        </p:spPr>
        <p:txBody>
          <a:bodyPr/>
          <a:lstStyle/>
          <a:p>
            <a:pPr algn="r">
              <a:defRPr sz="2600">
                <a:solidFill>
                  <a:srgbClr val="808080"/>
                </a:solidFill>
              </a:defRPr>
            </a:pPr>
            <a:r>
              <a:t>O </a:t>
            </a:r>
            <a:r>
              <a:rPr i="1"/>
              <a:t>backstage </a:t>
            </a:r>
            <a:r>
              <a:t>do SDEA</a:t>
            </a:r>
          </a:p>
        </p:txBody>
      </p:sp>
      <p:sp>
        <p:nvSpPr>
          <p:cNvPr id="85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/>
          <a:lstStyle/>
          <a:p>
            <a:r>
              <a:t>Fiscalização: do agendamento ao registro no SACI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t>Agendamento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t>Após a prova</a:t>
            </a:r>
          </a:p>
          <a:p>
            <a:pPr marL="1143000" lvl="2" indent="-228600">
              <a:spcBef>
                <a:spcPts val="500"/>
              </a:spcBef>
              <a:defRPr sz="2400"/>
            </a:pPr>
            <a:r>
              <a:t>Fiscalização administrativa</a:t>
            </a:r>
          </a:p>
          <a:p>
            <a:pPr marL="1143000" lvl="2" indent="-228600">
              <a:spcBef>
                <a:spcPts val="500"/>
              </a:spcBef>
              <a:defRPr sz="2400"/>
            </a:pPr>
            <a:r>
              <a:t>Fiscalização corrente – possibilidade de alteração de nível</a:t>
            </a:r>
          </a:p>
        </p:txBody>
      </p:sp>
      <p:sp>
        <p:nvSpPr>
          <p:cNvPr id="852" name="TextBox 3"/>
          <p:cNvSpPr txBox="1"/>
          <p:nvPr/>
        </p:nvSpPr>
        <p:spPr>
          <a:xfrm>
            <a:off x="457200" y="6462712"/>
            <a:ext cx="8229600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COORDENAÇÃO DE PROFICIÊNCIA LINGUÍSTICA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Title 1"/>
          <p:cNvSpPr txBox="1">
            <a:spLocks noGrp="1"/>
          </p:cNvSpPr>
          <p:nvPr>
            <p:ph type="title"/>
          </p:nvPr>
        </p:nvSpPr>
        <p:spPr>
          <a:xfrm>
            <a:off x="457200" y="198437"/>
            <a:ext cx="8229600" cy="919164"/>
          </a:xfrm>
          <a:prstGeom prst="rect">
            <a:avLst/>
          </a:prstGeom>
        </p:spPr>
        <p:txBody>
          <a:bodyPr/>
          <a:lstStyle/>
          <a:p>
            <a:pPr algn="r">
              <a:defRPr sz="2600">
                <a:solidFill>
                  <a:srgbClr val="808080"/>
                </a:solidFill>
              </a:defRPr>
            </a:pPr>
            <a:r>
              <a:t>O </a:t>
            </a:r>
            <a:r>
              <a:rPr i="1"/>
              <a:t>backstage </a:t>
            </a:r>
            <a:r>
              <a:t>do SDEA</a:t>
            </a:r>
          </a:p>
        </p:txBody>
      </p:sp>
      <p:sp>
        <p:nvSpPr>
          <p:cNvPr id="85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/>
          <a:lstStyle/>
          <a:p>
            <a:r>
              <a:t>Fiscalização administrativa: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t>Conferência dos dados de identificação do candidato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t>Conferência dos níveis atribuídos</a:t>
            </a:r>
          </a:p>
        </p:txBody>
      </p:sp>
      <p:sp>
        <p:nvSpPr>
          <p:cNvPr id="856" name="TextBox 3"/>
          <p:cNvSpPr txBox="1"/>
          <p:nvPr/>
        </p:nvSpPr>
        <p:spPr>
          <a:xfrm>
            <a:off x="457200" y="6462712"/>
            <a:ext cx="8229600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COORDENAÇÃO DE PROFICIÊNCIA LINGUÍSTICA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" name="Title 1"/>
          <p:cNvSpPr txBox="1">
            <a:spLocks noGrp="1"/>
          </p:cNvSpPr>
          <p:nvPr>
            <p:ph type="title"/>
          </p:nvPr>
        </p:nvSpPr>
        <p:spPr>
          <a:xfrm>
            <a:off x="457200" y="198437"/>
            <a:ext cx="8229600" cy="919164"/>
          </a:xfrm>
          <a:prstGeom prst="rect">
            <a:avLst/>
          </a:prstGeom>
        </p:spPr>
        <p:txBody>
          <a:bodyPr/>
          <a:lstStyle/>
          <a:p>
            <a:pPr algn="r">
              <a:defRPr sz="2600">
                <a:solidFill>
                  <a:srgbClr val="808080"/>
                </a:solidFill>
              </a:defRPr>
            </a:pPr>
            <a:r>
              <a:t>O </a:t>
            </a:r>
            <a:r>
              <a:rPr i="1"/>
              <a:t>backstage </a:t>
            </a:r>
            <a:r>
              <a:t>do SDEA</a:t>
            </a:r>
          </a:p>
        </p:txBody>
      </p:sp>
      <p:sp>
        <p:nvSpPr>
          <p:cNvPr id="85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/>
          <a:lstStyle/>
          <a:p>
            <a:r>
              <a:t>Fiscalização corrente: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t>Verificação dos procedimentos de aplicação do exame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t>Reavaliação por até 2 examinadores da ANAC</a:t>
            </a:r>
          </a:p>
        </p:txBody>
      </p:sp>
      <p:sp>
        <p:nvSpPr>
          <p:cNvPr id="860" name="TextBox 3"/>
          <p:cNvSpPr txBox="1"/>
          <p:nvPr/>
        </p:nvSpPr>
        <p:spPr>
          <a:xfrm>
            <a:off x="457200" y="6462712"/>
            <a:ext cx="8229600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COORDENAÇÃO DE PROFICIÊNCIA LINGUÍSTICA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" name="Title 1"/>
          <p:cNvSpPr txBox="1">
            <a:spLocks noGrp="1"/>
          </p:cNvSpPr>
          <p:nvPr>
            <p:ph type="title"/>
          </p:nvPr>
        </p:nvSpPr>
        <p:spPr>
          <a:xfrm>
            <a:off x="457200" y="198437"/>
            <a:ext cx="8229600" cy="919163"/>
          </a:xfrm>
          <a:prstGeom prst="rect">
            <a:avLst/>
          </a:prstGeom>
        </p:spPr>
        <p:txBody>
          <a:bodyPr/>
          <a:lstStyle/>
          <a:p>
            <a:pPr algn="r">
              <a:defRPr sz="2600">
                <a:solidFill>
                  <a:srgbClr val="808080"/>
                </a:solidFill>
              </a:defRPr>
            </a:pPr>
            <a:r>
              <a:t>O </a:t>
            </a:r>
            <a:r>
              <a:rPr i="1"/>
              <a:t>backstage </a:t>
            </a:r>
            <a:r>
              <a:t>do SDEA</a:t>
            </a:r>
          </a:p>
        </p:txBody>
      </p:sp>
      <p:sp>
        <p:nvSpPr>
          <p:cNvPr id="863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/>
          <a:lstStyle/>
          <a:p>
            <a:r>
              <a:t>Recursos: 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t>Verificação dos procedimentos de aplicação do exame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t>Reavaliação por até 2 examinadores da ANAC</a:t>
            </a:r>
          </a:p>
        </p:txBody>
      </p:sp>
      <p:sp>
        <p:nvSpPr>
          <p:cNvPr id="864" name="TextBox 3"/>
          <p:cNvSpPr txBox="1"/>
          <p:nvPr/>
        </p:nvSpPr>
        <p:spPr>
          <a:xfrm>
            <a:off x="457200" y="6462712"/>
            <a:ext cx="8229600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COORDENAÇÃO DE PROFICIÊNCIA LINGUÍSTICA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" name="Title 1"/>
          <p:cNvSpPr txBox="1">
            <a:spLocks noGrp="1"/>
          </p:cNvSpPr>
          <p:nvPr>
            <p:ph type="title"/>
          </p:nvPr>
        </p:nvSpPr>
        <p:spPr>
          <a:xfrm>
            <a:off x="457200" y="198437"/>
            <a:ext cx="8229600" cy="919163"/>
          </a:xfrm>
          <a:prstGeom prst="rect">
            <a:avLst/>
          </a:prstGeom>
        </p:spPr>
        <p:txBody>
          <a:bodyPr/>
          <a:lstStyle/>
          <a:p>
            <a:pPr algn="r">
              <a:defRPr sz="2600">
                <a:solidFill>
                  <a:srgbClr val="808080"/>
                </a:solidFill>
              </a:defRPr>
            </a:pPr>
            <a:r>
              <a:t>O </a:t>
            </a:r>
            <a:r>
              <a:rPr i="1"/>
              <a:t>backstage </a:t>
            </a:r>
            <a:r>
              <a:t>do SDEA</a:t>
            </a:r>
          </a:p>
        </p:txBody>
      </p:sp>
      <p:sp>
        <p:nvSpPr>
          <p:cNvPr id="86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/>
          <a:lstStyle/>
          <a:p>
            <a:r>
              <a:t>Estatísticas: 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t>Pilotos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t>Examinadores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t>Versões</a:t>
            </a:r>
          </a:p>
        </p:txBody>
      </p:sp>
      <p:sp>
        <p:nvSpPr>
          <p:cNvPr id="868" name="TextBox 3"/>
          <p:cNvSpPr txBox="1"/>
          <p:nvPr/>
        </p:nvSpPr>
        <p:spPr>
          <a:xfrm>
            <a:off x="457200" y="6462712"/>
            <a:ext cx="8229600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COORDENAÇÃO DE PROFICIÊNCIA LINGUÍSTICA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" name="Title 1"/>
          <p:cNvSpPr txBox="1">
            <a:spLocks noGrp="1"/>
          </p:cNvSpPr>
          <p:nvPr>
            <p:ph type="title"/>
          </p:nvPr>
        </p:nvSpPr>
        <p:spPr>
          <a:xfrm>
            <a:off x="457200" y="198437"/>
            <a:ext cx="8229600" cy="919163"/>
          </a:xfrm>
          <a:prstGeom prst="rect">
            <a:avLst/>
          </a:prstGeom>
        </p:spPr>
        <p:txBody>
          <a:bodyPr/>
          <a:lstStyle/>
          <a:p>
            <a:pPr algn="r">
              <a:defRPr sz="2600">
                <a:solidFill>
                  <a:srgbClr val="808080"/>
                </a:solidFill>
              </a:defRPr>
            </a:pPr>
            <a:r>
              <a:t>O </a:t>
            </a:r>
            <a:r>
              <a:rPr i="1"/>
              <a:t>backstage </a:t>
            </a:r>
            <a:r>
              <a:t>do SDEA</a:t>
            </a:r>
          </a:p>
        </p:txBody>
      </p:sp>
      <p:sp>
        <p:nvSpPr>
          <p:cNvPr id="87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/>
          <a:lstStyle/>
          <a:p>
            <a:r>
              <a:t>Medidas adicionais para garantia da qualidade: 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t>Suspensão de examinadores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t>Treinamento extra</a:t>
            </a:r>
          </a:p>
        </p:txBody>
      </p:sp>
      <p:sp>
        <p:nvSpPr>
          <p:cNvPr id="872" name="TextBox 3"/>
          <p:cNvSpPr txBox="1"/>
          <p:nvPr/>
        </p:nvSpPr>
        <p:spPr>
          <a:xfrm>
            <a:off x="457200" y="6462712"/>
            <a:ext cx="8229600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COORDENAÇÃO DE PROFICIÊNCIA LINGUÍSTICA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Title 1"/>
          <p:cNvSpPr txBox="1">
            <a:spLocks noGrp="1"/>
          </p:cNvSpPr>
          <p:nvPr>
            <p:ph type="title"/>
          </p:nvPr>
        </p:nvSpPr>
        <p:spPr>
          <a:xfrm>
            <a:off x="457200" y="198437"/>
            <a:ext cx="8229600" cy="919164"/>
          </a:xfrm>
          <a:prstGeom prst="rect">
            <a:avLst/>
          </a:prstGeom>
        </p:spPr>
        <p:txBody>
          <a:bodyPr/>
          <a:lstStyle/>
          <a:p>
            <a:pPr algn="r">
              <a:defRPr sz="2600">
                <a:solidFill>
                  <a:srgbClr val="808080"/>
                </a:solidFill>
              </a:defRPr>
            </a:pPr>
            <a:r>
              <a:t>O </a:t>
            </a:r>
            <a:r>
              <a:rPr i="1"/>
              <a:t>backstage </a:t>
            </a:r>
            <a:r>
              <a:t>do SDEA</a:t>
            </a:r>
          </a:p>
        </p:txBody>
      </p:sp>
      <p:sp>
        <p:nvSpPr>
          <p:cNvPr id="87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/>
          <a:lstStyle>
            <a:lvl1pPr marL="0" indent="0" algn="ctr">
              <a:buSzTx/>
              <a:buNone/>
            </a:lvl1pPr>
          </a:lstStyle>
          <a:p>
            <a:r>
              <a:t>Obrigada!</a:t>
            </a:r>
          </a:p>
        </p:txBody>
      </p:sp>
      <p:sp>
        <p:nvSpPr>
          <p:cNvPr id="876" name="TextBox 5"/>
          <p:cNvSpPr txBox="1"/>
          <p:nvPr/>
        </p:nvSpPr>
        <p:spPr>
          <a:xfrm>
            <a:off x="457200" y="6462712"/>
            <a:ext cx="8229600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COORDENAÇÃO DE PROFICIÊNCIA LINGUÍSTICA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" name="Title 1"/>
          <p:cNvSpPr txBox="1">
            <a:spLocks noGrp="1"/>
          </p:cNvSpPr>
          <p:nvPr>
            <p:ph type="title"/>
          </p:nvPr>
        </p:nvSpPr>
        <p:spPr>
          <a:xfrm>
            <a:off x="457200" y="198437"/>
            <a:ext cx="8229600" cy="919164"/>
          </a:xfrm>
          <a:prstGeom prst="rect">
            <a:avLst/>
          </a:prstGeom>
        </p:spPr>
        <p:txBody>
          <a:bodyPr/>
          <a:lstStyle/>
          <a:p>
            <a:pPr algn="r">
              <a:defRPr sz="2600">
                <a:solidFill>
                  <a:srgbClr val="808080"/>
                </a:solidFill>
              </a:defRPr>
            </a:pPr>
            <a:r>
              <a:t>O </a:t>
            </a:r>
            <a:r>
              <a:rPr i="1"/>
              <a:t>backstage </a:t>
            </a:r>
            <a:r>
              <a:t>do SDEA</a:t>
            </a:r>
          </a:p>
        </p:txBody>
      </p:sp>
      <p:sp>
        <p:nvSpPr>
          <p:cNvPr id="81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/>
          <a:lstStyle>
            <a:lvl2pPr marL="742950" indent="-285750">
              <a:spcBef>
                <a:spcPts val="600"/>
              </a:spcBef>
              <a:defRPr sz="2800"/>
            </a:lvl2pPr>
          </a:lstStyle>
          <a:p>
            <a:r>
              <a:t>Objetivos:</a:t>
            </a:r>
          </a:p>
          <a:p>
            <a:pPr lvl="1"/>
            <a:r>
              <a:t>Apresentar os procedimentos empregados na garantia da qualidade do exame</a:t>
            </a:r>
          </a:p>
        </p:txBody>
      </p:sp>
      <p:sp>
        <p:nvSpPr>
          <p:cNvPr id="820" name="TextBox 3"/>
          <p:cNvSpPr txBox="1"/>
          <p:nvPr/>
        </p:nvSpPr>
        <p:spPr>
          <a:xfrm>
            <a:off x="457200" y="6462712"/>
            <a:ext cx="8229600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COORDENAÇÃO DE PROFICIÊNCIA LINGUÍSTICA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" name="Title 1"/>
          <p:cNvSpPr txBox="1">
            <a:spLocks noGrp="1"/>
          </p:cNvSpPr>
          <p:nvPr>
            <p:ph type="title"/>
          </p:nvPr>
        </p:nvSpPr>
        <p:spPr>
          <a:xfrm>
            <a:off x="457200" y="198437"/>
            <a:ext cx="8229600" cy="919164"/>
          </a:xfrm>
          <a:prstGeom prst="rect">
            <a:avLst/>
          </a:prstGeom>
        </p:spPr>
        <p:txBody>
          <a:bodyPr/>
          <a:lstStyle/>
          <a:p>
            <a:pPr algn="r">
              <a:defRPr sz="2600">
                <a:solidFill>
                  <a:srgbClr val="808080"/>
                </a:solidFill>
              </a:defRPr>
            </a:pPr>
            <a:r>
              <a:t>O </a:t>
            </a:r>
            <a:r>
              <a:rPr i="1"/>
              <a:t>backstage </a:t>
            </a:r>
            <a:r>
              <a:t>do SDEA</a:t>
            </a:r>
          </a:p>
        </p:txBody>
      </p:sp>
      <p:sp>
        <p:nvSpPr>
          <p:cNvPr id="823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/>
          <a:lstStyle/>
          <a:p>
            <a:r>
              <a:t>SDEA do ponto de vista do piloto: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t>Agendamento da prova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Realização da prova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Espera pelo resultado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E-mail de divulgação do resultado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t>Interposição de recurso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Espera pelo julgamento do recurso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Ofício de divulgação do resultado</a:t>
            </a:r>
          </a:p>
        </p:txBody>
      </p:sp>
      <p:sp>
        <p:nvSpPr>
          <p:cNvPr id="824" name="TextBox 3"/>
          <p:cNvSpPr txBox="1"/>
          <p:nvPr/>
        </p:nvSpPr>
        <p:spPr>
          <a:xfrm>
            <a:off x="457200" y="6462712"/>
            <a:ext cx="8229600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COORDENAÇÃO DE PROFICIÊNCIA LINGUÍSTICA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" name="Title 1"/>
          <p:cNvSpPr txBox="1">
            <a:spLocks noGrp="1"/>
          </p:cNvSpPr>
          <p:nvPr>
            <p:ph type="title"/>
          </p:nvPr>
        </p:nvSpPr>
        <p:spPr>
          <a:xfrm>
            <a:off x="457200" y="198437"/>
            <a:ext cx="8229600" cy="919164"/>
          </a:xfrm>
          <a:prstGeom prst="rect">
            <a:avLst/>
          </a:prstGeom>
        </p:spPr>
        <p:txBody>
          <a:bodyPr/>
          <a:lstStyle/>
          <a:p>
            <a:pPr algn="r">
              <a:defRPr sz="2600">
                <a:solidFill>
                  <a:srgbClr val="808080"/>
                </a:solidFill>
              </a:defRPr>
            </a:pPr>
            <a:r>
              <a:t>O </a:t>
            </a:r>
            <a:r>
              <a:rPr i="1"/>
              <a:t>backstage </a:t>
            </a:r>
            <a:r>
              <a:t>do SDEA</a:t>
            </a:r>
          </a:p>
        </p:txBody>
      </p:sp>
      <p:sp>
        <p:nvSpPr>
          <p:cNvPr id="82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/>
          <a:lstStyle/>
          <a:p>
            <a:r>
              <a:t>Credenciamento: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t>Seleção das entidades credenciadas</a:t>
            </a:r>
          </a:p>
          <a:p>
            <a:pPr marL="1143000" lvl="2" indent="-228600">
              <a:spcBef>
                <a:spcPts val="500"/>
              </a:spcBef>
              <a:defRPr sz="2400"/>
            </a:pPr>
            <a:r>
              <a:t>Empresa de transporte aéreo regular (RBAC 121)</a:t>
            </a:r>
          </a:p>
          <a:p>
            <a:pPr marL="1143000" lvl="2" indent="-228600">
              <a:spcBef>
                <a:spcPts val="500"/>
              </a:spcBef>
              <a:defRPr sz="2400"/>
            </a:pPr>
            <a:r>
              <a:t>Empresa de transporte aéreo não regular (RBAC 135)</a:t>
            </a:r>
          </a:p>
          <a:p>
            <a:pPr marL="1143000" lvl="2" indent="-228600">
              <a:spcBef>
                <a:spcPts val="500"/>
              </a:spcBef>
              <a:defRPr sz="2400"/>
            </a:pPr>
            <a:r>
              <a:t>Centro de Treinamento (RBAC 142)</a:t>
            </a:r>
          </a:p>
          <a:p>
            <a:pPr marL="1143000" lvl="2" indent="-228600">
              <a:spcBef>
                <a:spcPts val="500"/>
              </a:spcBef>
              <a:defRPr sz="2400"/>
            </a:pPr>
            <a:r>
              <a:t>Instituição de ensino de língua inglesa</a:t>
            </a:r>
          </a:p>
          <a:p>
            <a:pPr marL="1143000" lvl="2" indent="-228600">
              <a:spcBef>
                <a:spcPts val="500"/>
              </a:spcBef>
              <a:defRPr sz="2400"/>
            </a:pPr>
            <a:r>
              <a:t>Entidade estrangeira</a:t>
            </a:r>
          </a:p>
          <a:p>
            <a:pPr marL="1143000" lvl="2" indent="-228600">
              <a:spcBef>
                <a:spcPts val="500"/>
              </a:spcBef>
              <a:defRPr sz="2400"/>
            </a:pPr>
            <a:r>
              <a:t>No mínimo 1 ELE e 1 SME</a:t>
            </a:r>
          </a:p>
        </p:txBody>
      </p:sp>
      <p:sp>
        <p:nvSpPr>
          <p:cNvPr id="828" name="TextBox 3"/>
          <p:cNvSpPr txBox="1"/>
          <p:nvPr/>
        </p:nvSpPr>
        <p:spPr>
          <a:xfrm>
            <a:off x="457200" y="6462712"/>
            <a:ext cx="8229600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COORDENAÇÃO DE PROFICIÊNCIA LINGUÍSTICA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" name="Title 1"/>
          <p:cNvSpPr txBox="1">
            <a:spLocks noGrp="1"/>
          </p:cNvSpPr>
          <p:nvPr>
            <p:ph type="title"/>
          </p:nvPr>
        </p:nvSpPr>
        <p:spPr>
          <a:xfrm>
            <a:off x="457200" y="198437"/>
            <a:ext cx="8229600" cy="919164"/>
          </a:xfrm>
          <a:prstGeom prst="rect">
            <a:avLst/>
          </a:prstGeom>
        </p:spPr>
        <p:txBody>
          <a:bodyPr/>
          <a:lstStyle/>
          <a:p>
            <a:pPr algn="r">
              <a:defRPr sz="2600">
                <a:solidFill>
                  <a:srgbClr val="808080"/>
                </a:solidFill>
              </a:defRPr>
            </a:pPr>
            <a:r>
              <a:t>O </a:t>
            </a:r>
            <a:r>
              <a:rPr i="1"/>
              <a:t>backstage </a:t>
            </a:r>
            <a:r>
              <a:t>do SDEA</a:t>
            </a:r>
          </a:p>
        </p:txBody>
      </p:sp>
      <p:sp>
        <p:nvSpPr>
          <p:cNvPr id="83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/>
          <a:lstStyle/>
          <a:p>
            <a:r>
              <a:t>Credenciamento: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t>Seleção dos examinadores – ELE</a:t>
            </a:r>
          </a:p>
          <a:p>
            <a:pPr marL="1143000" lvl="2" indent="-228600">
              <a:spcBef>
                <a:spcPts val="500"/>
              </a:spcBef>
              <a:defRPr sz="2400"/>
            </a:pPr>
            <a:r>
              <a:t>Graduação em Letras ou certificado em TESL</a:t>
            </a:r>
          </a:p>
          <a:p>
            <a:pPr marL="1143000" lvl="2" indent="-228600">
              <a:spcBef>
                <a:spcPts val="500"/>
              </a:spcBef>
              <a:defRPr sz="2400"/>
            </a:pPr>
            <a:r>
              <a:t>Certificado de proficiência</a:t>
            </a:r>
          </a:p>
          <a:p>
            <a:pPr marL="1143000" lvl="2" indent="-228600">
              <a:spcBef>
                <a:spcPts val="500"/>
              </a:spcBef>
              <a:defRPr sz="2400"/>
            </a:pPr>
            <a:r>
              <a:t>Experiência em ensino/avaliação (2 anos)</a:t>
            </a:r>
          </a:p>
          <a:p>
            <a:pPr marL="1143000" lvl="2" indent="-228600">
              <a:spcBef>
                <a:spcPts val="500"/>
              </a:spcBef>
              <a:defRPr sz="2400"/>
            </a:pPr>
            <a:r>
              <a:t>Familiarização com radiotelefonia e fraseologia</a:t>
            </a:r>
          </a:p>
          <a:p>
            <a:pPr marL="1143000" lvl="2" indent="-228600">
              <a:spcBef>
                <a:spcPts val="500"/>
              </a:spcBef>
              <a:defRPr sz="2400"/>
            </a:pPr>
            <a:r>
              <a:t>Conhecimento do Anexo 1 e RBAC 61</a:t>
            </a:r>
          </a:p>
          <a:p>
            <a:pPr marL="1143000" lvl="2" indent="-228600">
              <a:spcBef>
                <a:spcPts val="500"/>
              </a:spcBef>
              <a:defRPr sz="2400"/>
            </a:pPr>
            <a:r>
              <a:t>Conhecimento do DOC 9835, RBAC 183 e IS 183-001</a:t>
            </a:r>
          </a:p>
        </p:txBody>
      </p:sp>
      <p:sp>
        <p:nvSpPr>
          <p:cNvPr id="832" name="TextBox 3"/>
          <p:cNvSpPr txBox="1"/>
          <p:nvPr/>
        </p:nvSpPr>
        <p:spPr>
          <a:xfrm>
            <a:off x="457200" y="6462712"/>
            <a:ext cx="8229600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COORDENAÇÃO DE PROFICIÊNCIA LINGUÍSTICA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" name="Title 1"/>
          <p:cNvSpPr txBox="1">
            <a:spLocks noGrp="1"/>
          </p:cNvSpPr>
          <p:nvPr>
            <p:ph type="title"/>
          </p:nvPr>
        </p:nvSpPr>
        <p:spPr>
          <a:xfrm>
            <a:off x="457200" y="198437"/>
            <a:ext cx="8229600" cy="919164"/>
          </a:xfrm>
          <a:prstGeom prst="rect">
            <a:avLst/>
          </a:prstGeom>
        </p:spPr>
        <p:txBody>
          <a:bodyPr/>
          <a:lstStyle/>
          <a:p>
            <a:pPr algn="r">
              <a:defRPr sz="2600">
                <a:solidFill>
                  <a:srgbClr val="808080"/>
                </a:solidFill>
              </a:defRPr>
            </a:pPr>
            <a:r>
              <a:t>O </a:t>
            </a:r>
            <a:r>
              <a:rPr i="1"/>
              <a:t>backstage </a:t>
            </a:r>
            <a:r>
              <a:t>do SDEA</a:t>
            </a:r>
          </a:p>
        </p:txBody>
      </p:sp>
      <p:sp>
        <p:nvSpPr>
          <p:cNvPr id="83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/>
          <a:lstStyle/>
          <a:p>
            <a:pPr marL="339470" indent="-339470" defTabSz="452627">
              <a:defRPr sz="3168"/>
            </a:pPr>
            <a:r>
              <a:t>Credenciamento:</a:t>
            </a:r>
          </a:p>
          <a:p>
            <a:pPr marL="735520" lvl="1" indent="-282892" defTabSz="452627">
              <a:spcBef>
                <a:spcPts val="600"/>
              </a:spcBef>
              <a:defRPr sz="2772"/>
            </a:pPr>
            <a:r>
              <a:t>Seleção dos examinadores – SME</a:t>
            </a:r>
          </a:p>
          <a:p>
            <a:pPr marL="1131569" lvl="2" indent="-226313" defTabSz="452627">
              <a:spcBef>
                <a:spcPts val="500"/>
              </a:spcBef>
              <a:defRPr sz="2376"/>
            </a:pPr>
            <a:r>
              <a:t>PC ou PLA ou controlador de tráfego aéreo</a:t>
            </a:r>
          </a:p>
          <a:p>
            <a:pPr marL="1131569" lvl="2" indent="-226313" defTabSz="452627">
              <a:spcBef>
                <a:spcPts val="500"/>
              </a:spcBef>
              <a:defRPr sz="2376"/>
            </a:pPr>
            <a:r>
              <a:t>Nível 5 ou Nível 6</a:t>
            </a:r>
          </a:p>
          <a:p>
            <a:pPr marL="1131569" lvl="2" indent="-226313" defTabSz="452627">
              <a:spcBef>
                <a:spcPts val="500"/>
              </a:spcBef>
              <a:defRPr sz="2376"/>
            </a:pPr>
            <a:r>
              <a:t>Experiência internacional (50 voos fora da América Latina ou 2 anos gerenciando tráfego aéreo internacional no Brasil ou doméstico fora da América Latina)</a:t>
            </a:r>
          </a:p>
          <a:p>
            <a:pPr marL="1131569" lvl="2" indent="-226313" defTabSz="452627">
              <a:spcBef>
                <a:spcPts val="500"/>
              </a:spcBef>
              <a:defRPr sz="2376"/>
            </a:pPr>
            <a:r>
              <a:t>Conhecimento do Anexo 1 e RBAC 61</a:t>
            </a:r>
          </a:p>
          <a:p>
            <a:pPr marL="1131569" lvl="2" indent="-226313" defTabSz="452627">
              <a:spcBef>
                <a:spcPts val="500"/>
              </a:spcBef>
              <a:defRPr sz="2376"/>
            </a:pPr>
            <a:r>
              <a:t>Conhecimento do DOC 9835, RBAC 183 e IS 183-001</a:t>
            </a:r>
          </a:p>
        </p:txBody>
      </p:sp>
      <p:sp>
        <p:nvSpPr>
          <p:cNvPr id="836" name="TextBox 3"/>
          <p:cNvSpPr txBox="1"/>
          <p:nvPr/>
        </p:nvSpPr>
        <p:spPr>
          <a:xfrm>
            <a:off x="457200" y="6462712"/>
            <a:ext cx="8229600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COORDENAÇÃO DE PROFICIÊNCIA LINGUÍSTICA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Title 1"/>
          <p:cNvSpPr txBox="1">
            <a:spLocks noGrp="1"/>
          </p:cNvSpPr>
          <p:nvPr>
            <p:ph type="title"/>
          </p:nvPr>
        </p:nvSpPr>
        <p:spPr>
          <a:xfrm>
            <a:off x="457200" y="198437"/>
            <a:ext cx="8229600" cy="919164"/>
          </a:xfrm>
          <a:prstGeom prst="rect">
            <a:avLst/>
          </a:prstGeom>
        </p:spPr>
        <p:txBody>
          <a:bodyPr/>
          <a:lstStyle/>
          <a:p>
            <a:pPr algn="r">
              <a:defRPr sz="2600">
                <a:solidFill>
                  <a:srgbClr val="808080"/>
                </a:solidFill>
              </a:defRPr>
            </a:pPr>
            <a:r>
              <a:t>O </a:t>
            </a:r>
            <a:r>
              <a:rPr i="1"/>
              <a:t>backstage </a:t>
            </a:r>
            <a:r>
              <a:t>do SDEA</a:t>
            </a:r>
          </a:p>
        </p:txBody>
      </p:sp>
      <p:sp>
        <p:nvSpPr>
          <p:cNvPr id="83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/>
          <a:lstStyle/>
          <a:p>
            <a:r>
              <a:t>Credenciamento: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t>Administrador do credenciamento de pessoa jurídica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t>Profissional de apoio</a:t>
            </a:r>
          </a:p>
        </p:txBody>
      </p:sp>
      <p:sp>
        <p:nvSpPr>
          <p:cNvPr id="840" name="TextBox 3"/>
          <p:cNvSpPr txBox="1"/>
          <p:nvPr/>
        </p:nvSpPr>
        <p:spPr>
          <a:xfrm>
            <a:off x="457200" y="6462712"/>
            <a:ext cx="8229600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COORDENAÇÃO DE PROFICIÊNCIA LINGUÍSTICA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" name="Title 1"/>
          <p:cNvSpPr txBox="1">
            <a:spLocks noGrp="1"/>
          </p:cNvSpPr>
          <p:nvPr>
            <p:ph type="title"/>
          </p:nvPr>
        </p:nvSpPr>
        <p:spPr>
          <a:xfrm>
            <a:off x="457200" y="198437"/>
            <a:ext cx="8229600" cy="919164"/>
          </a:xfrm>
          <a:prstGeom prst="rect">
            <a:avLst/>
          </a:prstGeom>
        </p:spPr>
        <p:txBody>
          <a:bodyPr/>
          <a:lstStyle/>
          <a:p>
            <a:pPr algn="r">
              <a:defRPr sz="2600">
                <a:solidFill>
                  <a:srgbClr val="808080"/>
                </a:solidFill>
              </a:defRPr>
            </a:pPr>
            <a:r>
              <a:t>O </a:t>
            </a:r>
            <a:r>
              <a:rPr i="1"/>
              <a:t>backstage </a:t>
            </a:r>
            <a:r>
              <a:t>do SDEA</a:t>
            </a:r>
          </a:p>
        </p:txBody>
      </p:sp>
      <p:sp>
        <p:nvSpPr>
          <p:cNvPr id="843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/>
          <a:lstStyle/>
          <a:p>
            <a:r>
              <a:t>Processo de 5 fases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t>Contato inicial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t>Análise documental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t>Pré-avaliação e curso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t>Inspeção inicial e OJT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t>Credenciamento</a:t>
            </a:r>
          </a:p>
        </p:txBody>
      </p:sp>
      <p:sp>
        <p:nvSpPr>
          <p:cNvPr id="844" name="TextBox 3"/>
          <p:cNvSpPr txBox="1"/>
          <p:nvPr/>
        </p:nvSpPr>
        <p:spPr>
          <a:xfrm>
            <a:off x="457200" y="6462712"/>
            <a:ext cx="8229600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COORDENAÇÃO DE PROFICIÊNCIA LINGUÍSTICA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" name="Title 1"/>
          <p:cNvSpPr txBox="1">
            <a:spLocks noGrp="1"/>
          </p:cNvSpPr>
          <p:nvPr>
            <p:ph type="title"/>
          </p:nvPr>
        </p:nvSpPr>
        <p:spPr>
          <a:xfrm>
            <a:off x="457200" y="198437"/>
            <a:ext cx="8229600" cy="919164"/>
          </a:xfrm>
          <a:prstGeom prst="rect">
            <a:avLst/>
          </a:prstGeom>
        </p:spPr>
        <p:txBody>
          <a:bodyPr/>
          <a:lstStyle/>
          <a:p>
            <a:pPr algn="r">
              <a:defRPr sz="2600">
                <a:solidFill>
                  <a:srgbClr val="808080"/>
                </a:solidFill>
              </a:defRPr>
            </a:pPr>
            <a:r>
              <a:t>O </a:t>
            </a:r>
            <a:r>
              <a:rPr i="1"/>
              <a:t>backstage </a:t>
            </a:r>
            <a:r>
              <a:t>do SDEA</a:t>
            </a:r>
          </a:p>
        </p:txBody>
      </p:sp>
      <p:sp>
        <p:nvSpPr>
          <p:cNvPr id="84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/>
          <a:lstStyle/>
          <a:p>
            <a:r>
              <a:t>Acompanhamento do credenciamento: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t>Inspeções periódicas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t>Treinamento recorrente anual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t>Calibração mensal dos examinadores</a:t>
            </a:r>
          </a:p>
        </p:txBody>
      </p:sp>
      <p:sp>
        <p:nvSpPr>
          <p:cNvPr id="848" name="TextBox 3"/>
          <p:cNvSpPr txBox="1"/>
          <p:nvPr/>
        </p:nvSpPr>
        <p:spPr>
          <a:xfrm>
            <a:off x="457200" y="6462712"/>
            <a:ext cx="8229600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COORDENAÇÃO DE PROFICIÊNCIA LINGUÍSTICA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anac2">
  <a:themeElements>
    <a:clrScheme name="anac2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anac2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anac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anac2">
  <a:themeElements>
    <a:clrScheme name="anac2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anac2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anac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467</Words>
  <PresentationFormat>Apresentação na tela (4:3)</PresentationFormat>
  <Paragraphs>96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anac2</vt:lpstr>
      <vt:lpstr>Slide 1</vt:lpstr>
      <vt:lpstr>O backstage do SDEA</vt:lpstr>
      <vt:lpstr>O backstage do SDEA</vt:lpstr>
      <vt:lpstr>O backstage do SDEA</vt:lpstr>
      <vt:lpstr>O backstage do SDEA</vt:lpstr>
      <vt:lpstr>O backstage do SDEA</vt:lpstr>
      <vt:lpstr>O backstage do SDEA</vt:lpstr>
      <vt:lpstr>O backstage do SDEA</vt:lpstr>
      <vt:lpstr>O backstage do SDEA</vt:lpstr>
      <vt:lpstr>O backstage do SDEA</vt:lpstr>
      <vt:lpstr>O backstage do SDEA</vt:lpstr>
      <vt:lpstr>O backstage do SDEA</vt:lpstr>
      <vt:lpstr>O backstage do SDEA</vt:lpstr>
      <vt:lpstr>O backstage do SDEA</vt:lpstr>
      <vt:lpstr>O backstage do SDEA</vt:lpstr>
      <vt:lpstr>O backstage do SDEA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Patrícia</dc:creator>
  <cp:lastModifiedBy>Patrícia</cp:lastModifiedBy>
  <cp:revision>1</cp:revision>
  <dcterms:modified xsi:type="dcterms:W3CDTF">2017-09-26T00:15:04Z</dcterms:modified>
</cp:coreProperties>
</file>